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831" r:id="rId1"/>
  </p:sldMasterIdLst>
  <p:notesMasterIdLst>
    <p:notesMasterId r:id="rId19"/>
  </p:notesMasterIdLst>
  <p:handoutMasterIdLst>
    <p:handoutMasterId r:id="rId20"/>
  </p:handoutMasterIdLst>
  <p:sldIdLst>
    <p:sldId id="439" r:id="rId2"/>
    <p:sldId id="440" r:id="rId3"/>
    <p:sldId id="517" r:id="rId4"/>
    <p:sldId id="518" r:id="rId5"/>
    <p:sldId id="519" r:id="rId6"/>
    <p:sldId id="520" r:id="rId7"/>
    <p:sldId id="521" r:id="rId8"/>
    <p:sldId id="522" r:id="rId9"/>
    <p:sldId id="523" r:id="rId10"/>
    <p:sldId id="524" r:id="rId11"/>
    <p:sldId id="525" r:id="rId12"/>
    <p:sldId id="526" r:id="rId13"/>
    <p:sldId id="527" r:id="rId14"/>
    <p:sldId id="530" r:id="rId15"/>
    <p:sldId id="528" r:id="rId16"/>
    <p:sldId id="529" r:id="rId17"/>
    <p:sldId id="476" r:id="rId1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3" autoAdjust="0"/>
    <p:restoredTop sz="86270" autoAdjust="0"/>
  </p:normalViewPr>
  <p:slideViewPr>
    <p:cSldViewPr>
      <p:cViewPr varScale="1">
        <p:scale>
          <a:sx n="113" d="100"/>
          <a:sy n="113" d="100"/>
        </p:scale>
        <p:origin x="176" y="584"/>
      </p:cViewPr>
      <p:guideLst>
        <p:guide orient="horz" pos="2160"/>
        <p:guide pos="2880"/>
      </p:guideLst>
    </p:cSldViewPr>
  </p:slideViewPr>
  <p:outlineViewPr>
    <p:cViewPr>
      <p:scale>
        <a:sx n="33" d="100"/>
        <a:sy n="33" d="100"/>
      </p:scale>
      <p:origin x="0" y="2886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1A1E54-5B88-4DCC-8136-E426A019C818}" type="datetimeFigureOut">
              <a:rPr lang="en-US" smtClean="0"/>
              <a:pPr/>
              <a:t>10/4/21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003DD3B-01CD-45B6-8030-679E494C5967}" type="slidenum">
              <a:rPr lang="en-US" smtClean="0"/>
              <a:pPr/>
              <a:t>‹#›</a:t>
            </a:fld>
            <a:endParaRPr lang="en-US" dirty="0"/>
          </a:p>
        </p:txBody>
      </p:sp>
    </p:spTree>
    <p:extLst>
      <p:ext uri="{BB962C8B-B14F-4D97-AF65-F5344CB8AC3E}">
        <p14:creationId xmlns:p14="http://schemas.microsoft.com/office/powerpoint/2010/main" val="9830694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FE854831-01EB-409C-BAD6-09AACD654632}" type="datetimeFigureOut">
              <a:rPr lang="en-US"/>
              <a:pPr>
                <a:defRPr/>
              </a:pPr>
              <a:t>10/4/21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2D8747BF-E32F-4C5D-BB9D-96B7E3B67EAC}" type="slidenum">
              <a:rPr lang="en-US"/>
              <a:pPr>
                <a:defRPr/>
              </a:pPr>
              <a:t>‹#›</a:t>
            </a:fld>
            <a:endParaRPr lang="en-US" dirty="0"/>
          </a:p>
        </p:txBody>
      </p:sp>
    </p:spTree>
    <p:extLst>
      <p:ext uri="{BB962C8B-B14F-4D97-AF65-F5344CB8AC3E}">
        <p14:creationId xmlns:p14="http://schemas.microsoft.com/office/powerpoint/2010/main" val="291918937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hefouriertransform.com/pairs/fourier.php" TargetMode="External"/><Relationship Id="rId4" Type="http://schemas.openxmlformats.org/officeDocument/2006/relationships/hyperlink" Target="http://www.thefouriertransform.com/" TargetMode="External"/><Relationship Id="rId5" Type="http://schemas.openxmlformats.org/officeDocument/2006/relationships/hyperlink" Target="http://www.thefouriertransform.com/applications/fourier.php"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a:t>
            </a:fld>
            <a:endParaRPr lang="en-US" dirty="0"/>
          </a:p>
        </p:txBody>
      </p:sp>
    </p:spTree>
    <p:extLst>
      <p:ext uri="{BB962C8B-B14F-4D97-AF65-F5344CB8AC3E}">
        <p14:creationId xmlns:p14="http://schemas.microsoft.com/office/powerpoint/2010/main" val="488755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Fourier transforms of the separable kernels shown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10</a:t>
            </a:fld>
            <a:endParaRPr lang="en-US" dirty="0"/>
          </a:p>
        </p:txBody>
      </p:sp>
    </p:spTree>
    <p:extLst>
      <p:ext uri="{BB962C8B-B14F-4D97-AF65-F5344CB8AC3E}">
        <p14:creationId xmlns:p14="http://schemas.microsoft.com/office/powerpoint/2010/main" val="2002495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11</a:t>
            </a:fld>
            <a:endParaRPr lang="en-US" dirty="0"/>
          </a:p>
        </p:txBody>
      </p:sp>
    </p:spTree>
    <p:extLst>
      <p:ext uri="{BB962C8B-B14F-4D97-AF65-F5344CB8AC3E}">
        <p14:creationId xmlns:p14="http://schemas.microsoft.com/office/powerpoint/2010/main" val="1314218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12</a:t>
            </a:fld>
            <a:endParaRPr lang="en-US" dirty="0"/>
          </a:p>
        </p:txBody>
      </p:sp>
    </p:spTree>
    <p:extLst>
      <p:ext uri="{BB962C8B-B14F-4D97-AF65-F5344CB8AC3E}">
        <p14:creationId xmlns:p14="http://schemas.microsoft.com/office/powerpoint/2010/main" val="133829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similar objects:: Notice the concentric ring structure in the FT of the white pellets image. It is due to each individual pellet. That is, if we took the FT of just one pellet, we would still get this pattern. Remember, we are looking only at the magnitude spectrum. The fact that there are many pellets and information about exactly where each one is is contained mostly in the phase. The coffee beans have less symmetry and are more variably colored so they do not show the same ring structure. You may be able to detect a faint "halo" in the coffee FT. What do you think this is from?</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13</a:t>
            </a:fld>
            <a:endParaRPr lang="en-US" dirty="0"/>
          </a:p>
        </p:txBody>
      </p:sp>
    </p:spTree>
    <p:extLst>
      <p:ext uri="{BB962C8B-B14F-4D97-AF65-F5344CB8AC3E}">
        <p14:creationId xmlns:p14="http://schemas.microsoft.com/office/powerpoint/2010/main" val="1747844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can be seen, application of high pass filter, blocked all the low frequencies in the center and allowed only the high frequencies to pass through. Now since edges are usually made of low frequencies, that's we see in the resultant image.</a:t>
            </a:r>
          </a:p>
          <a:p>
            <a:r>
              <a:rPr lang="en-US" smtClean="0"/>
              <a:t/>
            </a:r>
            <a:br>
              <a:rPr lang="en-US" smtClean="0"/>
            </a:b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14</a:t>
            </a:fld>
            <a:endParaRPr lang="en-US" dirty="0"/>
          </a:p>
        </p:txBody>
      </p:sp>
    </p:spTree>
    <p:extLst>
      <p:ext uri="{BB962C8B-B14F-4D97-AF65-F5344CB8AC3E}">
        <p14:creationId xmlns:p14="http://schemas.microsoft.com/office/powerpoint/2010/main" val="1360613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image corrupted by sinusoidal</a:t>
            </a:r>
            <a:r>
              <a:rPr lang="en-US" baseline="0" dirty="0" smtClean="0"/>
              <a:t> interference</a:t>
            </a:r>
            <a:endParaRPr lang="en-US" dirty="0" smtClean="0"/>
          </a:p>
          <a:p>
            <a:r>
              <a:rPr lang="en-US" dirty="0" smtClean="0"/>
              <a:t>B: magnitude</a:t>
            </a:r>
            <a:r>
              <a:rPr lang="en-US" baseline="0" dirty="0" smtClean="0"/>
              <a:t> of the FT showing the bursts of energy responsible for the interference</a:t>
            </a:r>
            <a:endParaRPr lang="en-US" dirty="0" smtClean="0"/>
          </a:p>
          <a:p>
            <a:r>
              <a:rPr lang="en-US" dirty="0" smtClean="0"/>
              <a:t>C: mask used to eliminate the energy bursts</a:t>
            </a:r>
          </a:p>
          <a:p>
            <a:r>
              <a:rPr lang="en-US" dirty="0" smtClean="0"/>
              <a:t>D: result of computing</a:t>
            </a:r>
            <a:r>
              <a:rPr lang="en-US" baseline="0" dirty="0" smtClean="0"/>
              <a:t> the inverse of the modified FT</a:t>
            </a: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15</a:t>
            </a:fld>
            <a:endParaRPr lang="en-US" dirty="0"/>
          </a:p>
        </p:txBody>
      </p:sp>
    </p:spTree>
    <p:extLst>
      <p:ext uri="{BB962C8B-B14F-4D97-AF65-F5344CB8AC3E}">
        <p14:creationId xmlns:p14="http://schemas.microsoft.com/office/powerpoint/2010/main" val="76593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Image compression based on 2D Discrete Fourier Transform and matrix minimization algorithm. https://</a:t>
            </a:r>
            <a:r>
              <a:rPr lang="en-US" sz="1200" b="0" i="0" kern="1200" dirty="0" err="1" smtClean="0">
                <a:solidFill>
                  <a:schemeClr val="tx1"/>
                </a:solidFill>
                <a:effectLst/>
                <a:latin typeface="+mn-lt"/>
                <a:ea typeface="+mn-ea"/>
                <a:cs typeface="+mn-cs"/>
              </a:rPr>
              <a:t>www.sciencedirect.com</a:t>
            </a:r>
            <a:r>
              <a:rPr lang="en-US" sz="1200" b="0" i="0" kern="1200" dirty="0" smtClean="0">
                <a:solidFill>
                  <a:schemeClr val="tx1"/>
                </a:solidFill>
                <a:effectLst/>
                <a:latin typeface="+mn-lt"/>
                <a:ea typeface="+mn-ea"/>
                <a:cs typeface="+mn-cs"/>
              </a:rPr>
              <a:t>/science/article/</a:t>
            </a:r>
            <a:r>
              <a:rPr lang="en-US" sz="1200" b="0" i="0" kern="1200" dirty="0" err="1" smtClean="0">
                <a:solidFill>
                  <a:schemeClr val="tx1"/>
                </a:solidFill>
                <a:effectLst/>
                <a:latin typeface="+mn-lt"/>
                <a:ea typeface="+mn-ea"/>
                <a:cs typeface="+mn-cs"/>
              </a:rPr>
              <a:t>pii</a:t>
            </a:r>
            <a:r>
              <a:rPr lang="en-US" sz="1200" b="0" i="0" kern="1200" dirty="0" smtClean="0">
                <a:solidFill>
                  <a:schemeClr val="tx1"/>
                </a:solidFill>
                <a:effectLst/>
                <a:latin typeface="+mn-lt"/>
                <a:ea typeface="+mn-ea"/>
                <a:cs typeface="+mn-cs"/>
              </a:rPr>
              <a:t>/S2590005620300096</a:t>
            </a:r>
          </a:p>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16</a:t>
            </a:fld>
            <a:endParaRPr lang="en-US" dirty="0"/>
          </a:p>
        </p:txBody>
      </p:sp>
    </p:spTree>
    <p:extLst>
      <p:ext uri="{BB962C8B-B14F-4D97-AF65-F5344CB8AC3E}">
        <p14:creationId xmlns:p14="http://schemas.microsoft.com/office/powerpoint/2010/main" val="1502781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17</a:t>
            </a:fld>
            <a:endParaRPr lang="en-US" dirty="0"/>
          </a:p>
        </p:txBody>
      </p:sp>
    </p:spTree>
    <p:extLst>
      <p:ext uri="{BB962C8B-B14F-4D97-AF65-F5344CB8AC3E}">
        <p14:creationId xmlns:p14="http://schemas.microsoft.com/office/powerpoint/2010/main" val="1579831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a:t>
            </a:r>
          </a:p>
          <a:p>
            <a:pPr marL="171450" indent="-171450">
              <a:buFontTx/>
              <a:buChar char="-"/>
            </a:pPr>
            <a:r>
              <a:rPr lang="en-US" dirty="0" smtClean="0"/>
              <a:t>Extract</a:t>
            </a:r>
            <a:r>
              <a:rPr lang="en-US" baseline="0" dirty="0" smtClean="0"/>
              <a:t> feature of image base on frequency</a:t>
            </a:r>
          </a:p>
          <a:p>
            <a:pPr marL="171450" indent="-171450">
              <a:buFontTx/>
              <a:buChar char="-"/>
            </a:pPr>
            <a:r>
              <a:rPr lang="en-US" baseline="0" dirty="0" smtClean="0"/>
              <a:t>Filtering noise</a:t>
            </a:r>
          </a:p>
          <a:p>
            <a:pPr marL="171450" indent="-171450">
              <a:buFontTx/>
              <a:buChar char="-"/>
            </a:pPr>
            <a:r>
              <a:rPr lang="en-US" baseline="0" dirty="0" smtClean="0"/>
              <a:t>Determining frequencies in an image</a:t>
            </a: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a:t>
            </a:fld>
            <a:endParaRPr lang="en-US" dirty="0"/>
          </a:p>
        </p:txBody>
      </p:sp>
    </p:spTree>
    <p:extLst>
      <p:ext uri="{BB962C8B-B14F-4D97-AF65-F5344CB8AC3E}">
        <p14:creationId xmlns:p14="http://schemas.microsoft.com/office/powerpoint/2010/main" val="1036140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Sinusoids: The Sine and Cosine Functions</a:t>
            </a:r>
          </a:p>
          <a:p>
            <a:r>
              <a:rPr lang="en-US" dirty="0" smtClean="0">
                <a:hlinkClick r:id="rId3"/>
              </a:rPr>
              <a:t>Fourier Transform </a:t>
            </a:r>
            <a:r>
              <a:rPr lang="en-US" dirty="0" err="1" smtClean="0">
                <a:hlinkClick r:id="rId3"/>
              </a:rPr>
              <a:t>Pairs</a:t>
            </a:r>
            <a:r>
              <a:rPr lang="en-US" dirty="0" err="1" smtClean="0">
                <a:hlinkClick r:id="rId4"/>
              </a:rPr>
              <a:t>Fourier</a:t>
            </a:r>
            <a:r>
              <a:rPr lang="en-US" dirty="0" smtClean="0">
                <a:hlinkClick r:id="rId4"/>
              </a:rPr>
              <a:t> Transform</a:t>
            </a:r>
            <a:r>
              <a:rPr lang="en-US" dirty="0" smtClean="0"/>
              <a:t> (Home)</a:t>
            </a:r>
            <a:r>
              <a:rPr lang="en-US" dirty="0" smtClean="0">
                <a:hlinkClick r:id="rId5"/>
              </a:rPr>
              <a:t>Fourier Transform Applications</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3</a:t>
            </a:fld>
            <a:endParaRPr lang="en-US" dirty="0"/>
          </a:p>
        </p:txBody>
      </p:sp>
    </p:spTree>
    <p:extLst>
      <p:ext uri="{BB962C8B-B14F-4D97-AF65-F5344CB8AC3E}">
        <p14:creationId xmlns:p14="http://schemas.microsoft.com/office/powerpoint/2010/main" val="2048045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Sinusoids: The Sine and Cosine Functions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4</a:t>
            </a:fld>
            <a:endParaRPr lang="en-US" dirty="0"/>
          </a:p>
        </p:txBody>
      </p:sp>
    </p:spTree>
    <p:extLst>
      <p:ext uri="{BB962C8B-B14F-4D97-AF65-F5344CB8AC3E}">
        <p14:creationId xmlns:p14="http://schemas.microsoft.com/office/powerpoint/2010/main" val="352118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where N is the length of the signal or region of analysis. These formulas apply both to filters, such as h(x), and to signals or images, such as s(x) or g(x). </a:t>
            </a: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5</a:t>
            </a:fld>
            <a:endParaRPr lang="en-US" dirty="0"/>
          </a:p>
        </p:txBody>
      </p:sp>
    </p:spTree>
    <p:extLst>
      <p:ext uri="{BB962C8B-B14F-4D97-AF65-F5344CB8AC3E}">
        <p14:creationId xmlns:p14="http://schemas.microsoft.com/office/powerpoint/2010/main" val="50227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where N is the length of the signal or region of analysis. </a:t>
            </a:r>
            <a:r>
              <a:rPr lang="en-US" sz="1200" kern="1200" smtClean="0">
                <a:solidFill>
                  <a:schemeClr val="tx1"/>
                </a:solidFill>
                <a:effectLst/>
                <a:latin typeface="+mn-lt"/>
                <a:ea typeface="+mn-ea"/>
                <a:cs typeface="+mn-cs"/>
              </a:rPr>
              <a:t>These formulas apply both to filters, such as h(x), and to signals or images, such as s(x) or g(x). </a:t>
            </a:r>
            <a:endParaRPr lang="en-US"/>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6</a:t>
            </a:fld>
            <a:endParaRPr lang="en-US" dirty="0"/>
          </a:p>
        </p:txBody>
      </p:sp>
    </p:spTree>
    <p:extLst>
      <p:ext uri="{BB962C8B-B14F-4D97-AF65-F5344CB8AC3E}">
        <p14:creationId xmlns:p14="http://schemas.microsoft.com/office/powerpoint/2010/main" val="1057467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7</a:t>
            </a:fld>
            <a:endParaRPr lang="en-US" dirty="0"/>
          </a:p>
        </p:txBody>
      </p:sp>
    </p:spTree>
    <p:extLst>
      <p:ext uri="{BB962C8B-B14F-4D97-AF65-F5344CB8AC3E}">
        <p14:creationId xmlns:p14="http://schemas.microsoft.com/office/powerpoint/2010/main" val="2006811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8</a:t>
            </a:fld>
            <a:endParaRPr lang="en-US" dirty="0"/>
          </a:p>
        </p:txBody>
      </p:sp>
    </p:spTree>
    <p:extLst>
      <p:ext uri="{BB962C8B-B14F-4D97-AF65-F5344CB8AC3E}">
        <p14:creationId xmlns:p14="http://schemas.microsoft.com/office/powerpoint/2010/main" val="1498617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9</a:t>
            </a:fld>
            <a:endParaRPr lang="en-US" dirty="0"/>
          </a:p>
        </p:txBody>
      </p:sp>
    </p:spTree>
    <p:extLst>
      <p:ext uri="{BB962C8B-B14F-4D97-AF65-F5344CB8AC3E}">
        <p14:creationId xmlns:p14="http://schemas.microsoft.com/office/powerpoint/2010/main" val="1144522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5"/>
            <a:ext cx="8458200" cy="1470025"/>
          </a:xfrm>
        </p:spPr>
        <p:txBody>
          <a:bodyPr/>
          <a:lstStyle>
            <a:lvl1pPr>
              <a:defRPr>
                <a:solidFill>
                  <a:srgbClr val="002060"/>
                </a:solidFill>
                <a:latin typeface="Arial" pitchFamily="34" charset="0"/>
                <a:cs typeface="Arial"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002060"/>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629400"/>
            <a:ext cx="1524000" cy="228600"/>
          </a:xfrm>
        </p:spPr>
        <p:txBody>
          <a:bodyPr/>
          <a:lstStyle>
            <a:lvl1pPr>
              <a:defRPr>
                <a:solidFill>
                  <a:srgbClr val="002060"/>
                </a:solidFill>
                <a:latin typeface="Arial" pitchFamily="34" charset="0"/>
                <a:cs typeface="Arial" pitchFamily="34" charset="0"/>
              </a:defRPr>
            </a:lvl1pPr>
          </a:lstStyle>
          <a:p>
            <a:pPr>
              <a:defRPr/>
            </a:pPr>
            <a:fld id="{DE4B89B3-86BD-994C-B748-D7A3D4EC37A5}" type="datetime1">
              <a:rPr lang="en-US" smtClean="0"/>
              <a:t>10/4/21</a:t>
            </a:fld>
            <a:endParaRPr lang="en-US" dirty="0"/>
          </a:p>
        </p:txBody>
      </p:sp>
      <p:sp>
        <p:nvSpPr>
          <p:cNvPr id="5" name="Footer Placeholder 4"/>
          <p:cNvSpPr>
            <a:spLocks noGrp="1"/>
          </p:cNvSpPr>
          <p:nvPr>
            <p:ph type="ftr" sz="quarter" idx="11"/>
          </p:nvPr>
        </p:nvSpPr>
        <p:spPr>
          <a:xfrm>
            <a:off x="2514600" y="6629400"/>
            <a:ext cx="4267200" cy="228600"/>
          </a:xfrm>
        </p:spPr>
        <p:txBody>
          <a:bodyPr/>
          <a:lstStyle>
            <a:lvl1pPr>
              <a:defRPr>
                <a:solidFill>
                  <a:srgbClr val="002060"/>
                </a:solidFill>
                <a:latin typeface="Arial" pitchFamily="34" charset="0"/>
                <a:cs typeface="Arial" pitchFamily="34" charset="0"/>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a:xfrm>
            <a:off x="7620000" y="6629400"/>
            <a:ext cx="1066800" cy="228600"/>
          </a:xfrm>
        </p:spPr>
        <p:txBody>
          <a:bodyPr/>
          <a:lstStyle>
            <a:lvl1pPr>
              <a:defRPr>
                <a:solidFill>
                  <a:srgbClr val="002060"/>
                </a:solidFill>
                <a:latin typeface="Arial" pitchFamily="34" charset="0"/>
                <a:cs typeface="Arial" pitchFamily="34" charset="0"/>
              </a:defRPr>
            </a:lvl1pPr>
          </a:lstStyle>
          <a:p>
            <a:pPr>
              <a:defRPr/>
            </a:pPr>
            <a:fld id="{073B7A44-4BEB-4535-A06C-A1CE01569806}" type="slidenum">
              <a:rPr lang="en-US" smtClean="0"/>
              <a:pPr>
                <a:defRPr/>
              </a:pPr>
              <a:t>‹#›</a:t>
            </a:fld>
            <a:r>
              <a:rPr lang="en-US" dirty="0"/>
              <a:t>/11</a:t>
            </a:r>
          </a:p>
        </p:txBody>
      </p:sp>
    </p:spTree>
    <p:extLst>
      <p:ext uri="{BB962C8B-B14F-4D97-AF65-F5344CB8AC3E}">
        <p14:creationId xmlns:p14="http://schemas.microsoft.com/office/powerpoint/2010/main" val="334570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461E73E-9E56-3448-A550-2E6D3B5F094C}" type="datetime1">
              <a:rPr lang="en-US" smtClean="0"/>
              <a:t>10/4/21</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vl1pPr>
          </a:lstStyle>
          <a:p>
            <a:pPr>
              <a:defRPr/>
            </a:pPr>
            <a:fld id="{C254EB92-0B2B-4075-BCA3-94B886265CAF}" type="slidenum">
              <a:rPr lang="en-US"/>
              <a:pPr>
                <a:defRPr/>
              </a:pPr>
              <a:t>‹#›</a:t>
            </a:fld>
            <a:r>
              <a:rPr lang="en-US" dirty="0"/>
              <a:t>/11</a:t>
            </a:r>
          </a:p>
        </p:txBody>
      </p:sp>
    </p:spTree>
    <p:extLst>
      <p:ext uri="{BB962C8B-B14F-4D97-AF65-F5344CB8AC3E}">
        <p14:creationId xmlns:p14="http://schemas.microsoft.com/office/powerpoint/2010/main" val="894602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D4399DC-AD06-4E42-8293-1699997516FD}" type="datetime1">
              <a:rPr lang="en-US" smtClean="0"/>
              <a:t>10/4/21</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vl1pPr>
          </a:lstStyle>
          <a:p>
            <a:pPr>
              <a:defRPr/>
            </a:pPr>
            <a:fld id="{EB67E24A-A1FD-41D3-A0A4-2F7DDDF04A0B}" type="slidenum">
              <a:rPr lang="en-US"/>
              <a:pPr>
                <a:defRPr/>
              </a:pPr>
              <a:t>‹#›</a:t>
            </a:fld>
            <a:r>
              <a:rPr lang="en-US" dirty="0"/>
              <a:t>/11</a:t>
            </a:r>
          </a:p>
        </p:txBody>
      </p:sp>
    </p:spTree>
    <p:extLst>
      <p:ext uri="{BB962C8B-B14F-4D97-AF65-F5344CB8AC3E}">
        <p14:creationId xmlns:p14="http://schemas.microsoft.com/office/powerpoint/2010/main" val="2482979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tx2">
                  <a:lumMod val="60000"/>
                  <a:lumOff val="40000"/>
                </a:schemeClr>
              </a:buClr>
              <a:buSzPct val="80000"/>
              <a:buFont typeface="Wingdings" pitchFamily="2" charset="2"/>
              <a:buChar char="l"/>
              <a:defRPr>
                <a:latin typeface="Arial" pitchFamily="34" charset="0"/>
                <a:cs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pPr>
              <a:defRPr/>
            </a:pPr>
            <a:fld id="{7918165A-FB6A-DC44-B512-264F8FEE2813}" type="datetime1">
              <a:rPr lang="en-US" smtClean="0"/>
              <a:t>10/4/21</a:t>
            </a:fld>
            <a:endParaRPr lang="en-US" dirty="0"/>
          </a:p>
        </p:txBody>
      </p:sp>
      <p:sp>
        <p:nvSpPr>
          <p:cNvPr id="5" name="Footer Placeholder 4"/>
          <p:cNvSpPr>
            <a:spLocks noGrp="1"/>
          </p:cNvSpPr>
          <p:nvPr>
            <p:ph type="ftr" sz="quarter" idx="11"/>
          </p:nvPr>
        </p:nvSpPr>
        <p:spPr>
          <a:xfrm>
            <a:off x="2667000" y="6356350"/>
            <a:ext cx="3886200" cy="365125"/>
          </a:xfrm>
        </p:spPr>
        <p:txBody>
          <a:bodyPr/>
          <a:lstStyle>
            <a:lvl1pPr>
              <a:defRPr>
                <a:latin typeface="Arial" pitchFamily="34" charset="0"/>
                <a:cs typeface="Arial" pitchFamily="34" charset="0"/>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pPr>
              <a:defRPr/>
            </a:pPr>
            <a:fld id="{017F965C-3CEB-45B2-B97C-76AD457A2442}" type="slidenum">
              <a:rPr lang="en-US" smtClean="0"/>
              <a:pPr>
                <a:defRPr/>
              </a:pPr>
              <a:t>‹#›</a:t>
            </a:fld>
            <a:r>
              <a:rPr lang="en-US" dirty="0"/>
              <a:t>/11</a:t>
            </a:r>
          </a:p>
        </p:txBody>
      </p:sp>
    </p:spTree>
    <p:extLst>
      <p:ext uri="{BB962C8B-B14F-4D97-AF65-F5344CB8AC3E}">
        <p14:creationId xmlns:p14="http://schemas.microsoft.com/office/powerpoint/2010/main" val="3860978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4604926-CB50-1F4D-BEC0-36B751162B29}" type="datetime1">
              <a:rPr lang="en-US" smtClean="0"/>
              <a:t>10/4/21</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vl1pPr>
          </a:lstStyle>
          <a:p>
            <a:pPr>
              <a:defRPr/>
            </a:pPr>
            <a:fld id="{7F37CAB4-F23C-43F4-B686-8E1D365D3A45}" type="slidenum">
              <a:rPr lang="en-US"/>
              <a:pPr>
                <a:defRPr/>
              </a:pPr>
              <a:t>‹#›</a:t>
            </a:fld>
            <a:r>
              <a:rPr lang="en-US" dirty="0"/>
              <a:t>/11</a:t>
            </a:r>
          </a:p>
        </p:txBody>
      </p:sp>
    </p:spTree>
    <p:extLst>
      <p:ext uri="{BB962C8B-B14F-4D97-AF65-F5344CB8AC3E}">
        <p14:creationId xmlns:p14="http://schemas.microsoft.com/office/powerpoint/2010/main" val="223679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3D7F18B2-0244-4B4E-ADF6-2C3F9FF8A575}" type="datetime1">
              <a:rPr lang="en-US" smtClean="0"/>
              <a:t>10/4/21</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7" name="Slide Number Placeholder 5"/>
          <p:cNvSpPr>
            <a:spLocks noGrp="1"/>
          </p:cNvSpPr>
          <p:nvPr>
            <p:ph type="sldNum" sz="quarter" idx="12"/>
          </p:nvPr>
        </p:nvSpPr>
        <p:spPr/>
        <p:txBody>
          <a:bodyPr/>
          <a:lstStyle>
            <a:lvl1pPr>
              <a:defRPr/>
            </a:lvl1pPr>
          </a:lstStyle>
          <a:p>
            <a:pPr>
              <a:defRPr/>
            </a:pPr>
            <a:fld id="{A6F97DB9-6F1F-4587-B4D8-7611A9895928}" type="slidenum">
              <a:rPr lang="en-US"/>
              <a:pPr>
                <a:defRPr/>
              </a:pPr>
              <a:t>‹#›</a:t>
            </a:fld>
            <a:r>
              <a:rPr lang="en-US" dirty="0"/>
              <a:t>/11</a:t>
            </a:r>
          </a:p>
        </p:txBody>
      </p:sp>
    </p:spTree>
    <p:extLst>
      <p:ext uri="{BB962C8B-B14F-4D97-AF65-F5344CB8AC3E}">
        <p14:creationId xmlns:p14="http://schemas.microsoft.com/office/powerpoint/2010/main" val="3318395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831BEE0-498E-B442-B812-3D881DCA4829}" type="datetime1">
              <a:rPr lang="en-US" smtClean="0"/>
              <a:t>10/4/21</a:t>
            </a:fld>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9" name="Slide Number Placeholder 5"/>
          <p:cNvSpPr>
            <a:spLocks noGrp="1"/>
          </p:cNvSpPr>
          <p:nvPr>
            <p:ph type="sldNum" sz="quarter" idx="12"/>
          </p:nvPr>
        </p:nvSpPr>
        <p:spPr/>
        <p:txBody>
          <a:bodyPr/>
          <a:lstStyle>
            <a:lvl1pPr>
              <a:defRPr/>
            </a:lvl1pPr>
          </a:lstStyle>
          <a:p>
            <a:pPr>
              <a:defRPr/>
            </a:pPr>
            <a:fld id="{C8FEAE02-80AB-4832-B1BF-4E3BB3B6CC7E}" type="slidenum">
              <a:rPr lang="en-US"/>
              <a:pPr>
                <a:defRPr/>
              </a:pPr>
              <a:t>‹#›</a:t>
            </a:fld>
            <a:r>
              <a:rPr lang="en-US" dirty="0"/>
              <a:t>/11</a:t>
            </a:r>
          </a:p>
        </p:txBody>
      </p:sp>
    </p:spTree>
    <p:extLst>
      <p:ext uri="{BB962C8B-B14F-4D97-AF65-F5344CB8AC3E}">
        <p14:creationId xmlns:p14="http://schemas.microsoft.com/office/powerpoint/2010/main" val="1229378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3A4DCA5-65A8-DE48-BCB8-5214AE91587B}" type="datetime1">
              <a:rPr lang="en-US" smtClean="0"/>
              <a:t>10/4/21</a:t>
            </a:fld>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5" name="Slide Number Placeholder 5"/>
          <p:cNvSpPr>
            <a:spLocks noGrp="1"/>
          </p:cNvSpPr>
          <p:nvPr>
            <p:ph type="sldNum" sz="quarter" idx="12"/>
          </p:nvPr>
        </p:nvSpPr>
        <p:spPr/>
        <p:txBody>
          <a:bodyPr/>
          <a:lstStyle>
            <a:lvl1pPr>
              <a:defRPr/>
            </a:lvl1pPr>
          </a:lstStyle>
          <a:p>
            <a:pPr>
              <a:defRPr/>
            </a:pPr>
            <a:fld id="{CC0E600C-8C4E-4143-B853-68A70D9331C7}" type="slidenum">
              <a:rPr lang="en-US"/>
              <a:pPr>
                <a:defRPr/>
              </a:pPr>
              <a:t>‹#›</a:t>
            </a:fld>
            <a:r>
              <a:rPr lang="en-US" dirty="0"/>
              <a:t>/11</a:t>
            </a:r>
          </a:p>
        </p:txBody>
      </p:sp>
    </p:spTree>
    <p:extLst>
      <p:ext uri="{BB962C8B-B14F-4D97-AF65-F5344CB8AC3E}">
        <p14:creationId xmlns:p14="http://schemas.microsoft.com/office/powerpoint/2010/main" val="1438798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E462433-7342-DC45-A5A6-A72BBA747833}" type="datetime1">
              <a:rPr lang="en-US" smtClean="0"/>
              <a:t>10/4/21</a:t>
            </a:fld>
            <a:endParaRPr lang="en-US" dirty="0"/>
          </a:p>
        </p:txBody>
      </p:sp>
      <p:sp>
        <p:nvSpPr>
          <p:cNvPr id="3"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4" name="Slide Number Placeholder 5"/>
          <p:cNvSpPr>
            <a:spLocks noGrp="1"/>
          </p:cNvSpPr>
          <p:nvPr>
            <p:ph type="sldNum" sz="quarter" idx="12"/>
          </p:nvPr>
        </p:nvSpPr>
        <p:spPr/>
        <p:txBody>
          <a:bodyPr/>
          <a:lstStyle>
            <a:lvl1pPr>
              <a:defRPr/>
            </a:lvl1pPr>
          </a:lstStyle>
          <a:p>
            <a:pPr>
              <a:defRPr/>
            </a:pPr>
            <a:fld id="{6D14D644-7D5F-464F-ACE6-65B648A8CD0E}" type="slidenum">
              <a:rPr lang="en-US"/>
              <a:pPr>
                <a:defRPr/>
              </a:pPr>
              <a:t>‹#›</a:t>
            </a:fld>
            <a:r>
              <a:rPr lang="en-US" dirty="0"/>
              <a:t>/11</a:t>
            </a:r>
          </a:p>
        </p:txBody>
      </p:sp>
    </p:spTree>
    <p:extLst>
      <p:ext uri="{BB962C8B-B14F-4D97-AF65-F5344CB8AC3E}">
        <p14:creationId xmlns:p14="http://schemas.microsoft.com/office/powerpoint/2010/main" val="2051769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0C807B3-5A51-2849-B2F9-B653474B27EE}" type="datetime1">
              <a:rPr lang="en-US" smtClean="0"/>
              <a:t>10/4/21</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7" name="Slide Number Placeholder 5"/>
          <p:cNvSpPr>
            <a:spLocks noGrp="1"/>
          </p:cNvSpPr>
          <p:nvPr>
            <p:ph type="sldNum" sz="quarter" idx="12"/>
          </p:nvPr>
        </p:nvSpPr>
        <p:spPr/>
        <p:txBody>
          <a:bodyPr/>
          <a:lstStyle>
            <a:lvl1pPr>
              <a:defRPr/>
            </a:lvl1pPr>
          </a:lstStyle>
          <a:p>
            <a:pPr>
              <a:defRPr/>
            </a:pPr>
            <a:fld id="{CC417B27-8B09-402C-8D0C-F158C101AFFB}" type="slidenum">
              <a:rPr lang="en-US"/>
              <a:pPr>
                <a:defRPr/>
              </a:pPr>
              <a:t>‹#›</a:t>
            </a:fld>
            <a:r>
              <a:rPr lang="en-US" dirty="0"/>
              <a:t>/11</a:t>
            </a:r>
          </a:p>
        </p:txBody>
      </p:sp>
    </p:spTree>
    <p:extLst>
      <p:ext uri="{BB962C8B-B14F-4D97-AF65-F5344CB8AC3E}">
        <p14:creationId xmlns:p14="http://schemas.microsoft.com/office/powerpoint/2010/main" val="3325677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AEC75DB-663C-7C43-B0CB-BB5559CB234A}" type="datetime1">
              <a:rPr lang="en-US" smtClean="0"/>
              <a:t>10/4/21</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7" name="Slide Number Placeholder 5"/>
          <p:cNvSpPr>
            <a:spLocks noGrp="1"/>
          </p:cNvSpPr>
          <p:nvPr>
            <p:ph type="sldNum" sz="quarter" idx="12"/>
          </p:nvPr>
        </p:nvSpPr>
        <p:spPr/>
        <p:txBody>
          <a:bodyPr/>
          <a:lstStyle>
            <a:lvl1pPr>
              <a:defRPr/>
            </a:lvl1pPr>
          </a:lstStyle>
          <a:p>
            <a:pPr>
              <a:defRPr/>
            </a:pPr>
            <a:fld id="{D45AB066-4475-48FE-A074-7E4CA38B9454}" type="slidenum">
              <a:rPr lang="en-US"/>
              <a:pPr>
                <a:defRPr/>
              </a:pPr>
              <a:t>‹#›</a:t>
            </a:fld>
            <a:r>
              <a:rPr lang="en-US" dirty="0"/>
              <a:t>/11</a:t>
            </a:r>
          </a:p>
        </p:txBody>
      </p:sp>
    </p:spTree>
    <p:extLst>
      <p:ext uri="{BB962C8B-B14F-4D97-AF65-F5344CB8AC3E}">
        <p14:creationId xmlns:p14="http://schemas.microsoft.com/office/powerpoint/2010/main" val="32898770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Arial" pitchFamily="34" charset="0"/>
                <a:cs typeface="Arial" pitchFamily="34" charset="0"/>
              </a:defRPr>
            </a:lvl1pPr>
          </a:lstStyle>
          <a:p>
            <a:pPr>
              <a:defRPr/>
            </a:pPr>
            <a:fld id="{5C92E067-DA86-E14F-8998-7D599056A17A}" type="datetime1">
              <a:rPr lang="en-US" smtClean="0"/>
              <a:t>10/4/21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itchFamily="34" charset="0"/>
                <a:cs typeface="Arial" pitchFamily="34" charset="0"/>
              </a:defRPr>
            </a:lvl1pPr>
          </a:lstStyle>
          <a:p>
            <a:pPr>
              <a:defRPr/>
            </a:pPr>
            <a:r>
              <a:rPr lang="en-US" dirty="0"/>
              <a:t>Session 02 - Learning the Java Language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Arial" pitchFamily="34" charset="0"/>
                <a:cs typeface="Arial" pitchFamily="34" charset="0"/>
              </a:defRPr>
            </a:lvl1pPr>
          </a:lstStyle>
          <a:p>
            <a:pPr>
              <a:defRPr/>
            </a:pPr>
            <a:fld id="{2730B33F-D76C-4370-BF16-00D48C2939F7}" type="slidenum">
              <a:rPr lang="en-US" smtClean="0"/>
              <a:pPr>
                <a:defRPr/>
              </a:pPr>
              <a:t>‹#›</a:t>
            </a:fld>
            <a:r>
              <a:rPr lang="en-US" dirty="0"/>
              <a:t>/11</a:t>
            </a:r>
          </a:p>
        </p:txBody>
      </p:sp>
      <p:pic>
        <p:nvPicPr>
          <p:cNvPr id="1031" name="Picture 10"/>
          <p:cNvPicPr>
            <a:picLocks noChangeAspect="1" noChangeArrowheads="1"/>
          </p:cNvPicPr>
          <p:nvPr userDrawn="1"/>
        </p:nvPicPr>
        <p:blipFill>
          <a:blip r:embed="rId13">
            <a:extLst>
              <a:ext uri="{28A0092B-C50C-407E-A947-70E740481C1C}">
                <a14:useLocalDpi xmlns:a14="http://schemas.microsoft.com/office/drawing/2010/main" val="0"/>
              </a:ext>
            </a:extLst>
          </a:blip>
          <a:stretch>
            <a:fillRect/>
          </a:stretch>
        </p:blipFill>
        <p:spPr bwMode="auto">
          <a:xfrm>
            <a:off x="0" y="78105"/>
            <a:ext cx="1600200" cy="32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ctr" rtl="0" eaLnBrk="0" fontAlgn="base" hangingPunct="0">
        <a:spcBef>
          <a:spcPct val="0"/>
        </a:spcBef>
        <a:spcAft>
          <a:spcPct val="0"/>
        </a:spcAft>
        <a:defRPr sz="3600" b="1" kern="1200">
          <a:solidFill>
            <a:srgbClr val="002060"/>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thefouriertransform.com/sinusoids.ph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ctrTitle"/>
          </p:nvPr>
        </p:nvSpPr>
        <p:spPr>
          <a:xfrm>
            <a:off x="304800" y="1676400"/>
            <a:ext cx="8534400" cy="2438400"/>
          </a:xfrm>
        </p:spPr>
        <p:txBody>
          <a:bodyPr/>
          <a:lstStyle/>
          <a:p>
            <a:pPr eaLnBrk="1" hangingPunct="1"/>
            <a:r>
              <a:rPr lang="vi-VN" dirty="0">
                <a:latin typeface="Arial" charset="0"/>
                <a:cs typeface="Arial" charset="0"/>
              </a:rPr>
              <a:t>Image processing</a:t>
            </a:r>
            <a:r>
              <a:rPr lang="vi-VN" dirty="0" smtClean="0">
                <a:latin typeface="Arial" charset="0"/>
                <a:cs typeface="Arial" charset="0"/>
              </a:rPr>
              <a:t/>
            </a:r>
            <a:br>
              <a:rPr lang="vi-VN" dirty="0" smtClean="0">
                <a:latin typeface="Arial" charset="0"/>
                <a:cs typeface="Arial" charset="0"/>
              </a:rPr>
            </a:br>
            <a:r>
              <a:rPr lang="vi-VN" dirty="0" smtClean="0">
                <a:latin typeface="Arial" charset="0"/>
                <a:cs typeface="Arial" charset="0"/>
              </a:rPr>
              <a:t>- </a:t>
            </a:r>
            <a:r>
              <a:rPr lang="en-US" dirty="0" smtClean="0">
                <a:latin typeface="Arial" charset="0"/>
                <a:cs typeface="Arial" charset="0"/>
              </a:rPr>
              <a:t>Fourier </a:t>
            </a:r>
            <a:r>
              <a:rPr lang="en-US" dirty="0">
                <a:latin typeface="Arial" charset="0"/>
                <a:cs typeface="Arial" charset="0"/>
              </a:rPr>
              <a:t>transforms</a:t>
            </a:r>
            <a:endParaRPr lang="en-US" sz="2400" b="0" dirty="0"/>
          </a:p>
        </p:txBody>
      </p:sp>
    </p:spTree>
    <p:extLst>
      <p:ext uri="{BB962C8B-B14F-4D97-AF65-F5344CB8AC3E}">
        <p14:creationId xmlns:p14="http://schemas.microsoft.com/office/powerpoint/2010/main" val="428212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smtClean="0"/>
              <a:t>The small discrete kernels </a:t>
            </a:r>
            <a:endParaRPr lang="en-US" sz="4000" dirty="0">
              <a:effectLs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00" y="1371600"/>
            <a:ext cx="7188200" cy="5105400"/>
          </a:xfrm>
          <a:prstGeom prst="rect">
            <a:avLst/>
          </a:prstGeom>
        </p:spPr>
      </p:pic>
    </p:spTree>
    <p:extLst>
      <p:ext uri="{BB962C8B-B14F-4D97-AF65-F5344CB8AC3E}">
        <p14:creationId xmlns:p14="http://schemas.microsoft.com/office/powerpoint/2010/main" val="15869031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smtClean="0"/>
              <a:t>2D Fourier Transform</a:t>
            </a:r>
            <a:endParaRPr lang="en-US" sz="4000" dirty="0">
              <a:latin typeface="Arial" charset="0"/>
              <a:cs typeface="Arial" charset="0"/>
            </a:endParaRPr>
          </a:p>
        </p:txBody>
      </p:sp>
      <p:sp>
        <p:nvSpPr>
          <p:cNvPr id="36867" name="Content Placeholder 2"/>
          <p:cNvSpPr>
            <a:spLocks noGrp="1"/>
          </p:cNvSpPr>
          <p:nvPr>
            <p:ph idx="1"/>
          </p:nvPr>
        </p:nvSpPr>
        <p:spPr>
          <a:xfrm>
            <a:off x="838200" y="1232533"/>
            <a:ext cx="8305800" cy="5488941"/>
          </a:xfrm>
        </p:spPr>
        <p:txBody>
          <a:bodyPr/>
          <a:lstStyle/>
          <a:p>
            <a:pPr marL="0" indent="0">
              <a:buNone/>
            </a:pPr>
            <a:endParaRPr lang="en-US" sz="2000" dirty="0" smtClean="0"/>
          </a:p>
          <a:p>
            <a:r>
              <a:rPr lang="en-US" sz="2000" dirty="0" smtClean="0"/>
              <a:t>Oriented sinusoid :</a:t>
            </a:r>
            <a:endParaRPr lang="en-US" sz="2000" dirty="0"/>
          </a:p>
          <a:p>
            <a:endParaRPr lang="en-US" sz="2000" dirty="0" smtClean="0"/>
          </a:p>
          <a:p>
            <a:endParaRPr lang="en-US" sz="2000" dirty="0"/>
          </a:p>
          <a:p>
            <a:endParaRPr lang="en-US" sz="2000" dirty="0" smtClean="0"/>
          </a:p>
          <a:p>
            <a:r>
              <a:rPr lang="en-US" sz="2000" dirty="0" smtClean="0"/>
              <a:t>Two-dimensional </a:t>
            </a:r>
            <a:r>
              <a:rPr lang="en-US" sz="2000" dirty="0"/>
              <a:t>Fourier transforms continuous domain</a:t>
            </a:r>
          </a:p>
          <a:p>
            <a:pPr>
              <a:lnSpc>
                <a:spcPct val="150000"/>
              </a:lnSpc>
            </a:pPr>
            <a:endParaRPr lang="en-US" sz="2000" dirty="0" smtClean="0"/>
          </a:p>
          <a:p>
            <a:pPr>
              <a:lnSpc>
                <a:spcPct val="150000"/>
              </a:lnSpc>
            </a:pPr>
            <a:endParaRPr lang="en-US" sz="2000" dirty="0"/>
          </a:p>
          <a:p>
            <a:pPr>
              <a:lnSpc>
                <a:spcPct val="150000"/>
              </a:lnSpc>
            </a:pPr>
            <a:r>
              <a:rPr lang="en-US" sz="2000" dirty="0"/>
              <a:t>I</a:t>
            </a:r>
            <a:r>
              <a:rPr lang="en-US" sz="2000" dirty="0" smtClean="0"/>
              <a:t>n </a:t>
            </a:r>
            <a:r>
              <a:rPr lang="en-US" sz="2000" dirty="0"/>
              <a:t>the discrete domain </a:t>
            </a:r>
            <a:endParaRPr lang="en-US" sz="2000" dirty="0" smtClean="0"/>
          </a:p>
          <a:p>
            <a:pPr>
              <a:lnSpc>
                <a:spcPct val="150000"/>
              </a:lnSpc>
            </a:pPr>
            <a:endParaRPr lang="en-US" sz="2000" dirty="0"/>
          </a:p>
          <a:p>
            <a:pPr>
              <a:lnSpc>
                <a:spcPct val="150000"/>
              </a:lnSpc>
            </a:pPr>
            <a:endParaRPr lang="en-US" sz="2000" dirty="0" smtClean="0"/>
          </a:p>
          <a:p>
            <a:pPr lvl="1">
              <a:lnSpc>
                <a:spcPct val="150000"/>
              </a:lnSpc>
            </a:pPr>
            <a:r>
              <a:rPr lang="en-US" sz="1600" dirty="0"/>
              <a:t>where M and N are the width and height of the image</a:t>
            </a:r>
            <a:br>
              <a:rPr lang="en-US" sz="1600" dirty="0"/>
            </a:br>
            <a:endParaRPr lang="en-US" sz="1600" dirty="0"/>
          </a:p>
          <a:p>
            <a:pPr lvl="1">
              <a:lnSpc>
                <a:spcPct val="150000"/>
              </a:lnSpc>
            </a:pPr>
            <a:endParaRPr lang="en-US" sz="1600" dirty="0"/>
          </a:p>
          <a:p>
            <a:pPr>
              <a:lnSpc>
                <a:spcPct val="150000"/>
              </a:lnSpc>
            </a:pPr>
            <a:endParaRPr lang="en-US" sz="2000" dirty="0"/>
          </a:p>
          <a:p>
            <a:endParaRPr lang="en-US" sz="2000" dirty="0"/>
          </a:p>
          <a:p>
            <a:pPr marL="0" indent="0">
              <a:buNone/>
            </a:pPr>
            <a:endParaRPr lang="en-US" sz="2000" dirty="0" smtClean="0"/>
          </a:p>
          <a:p>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173" y="2147997"/>
            <a:ext cx="5110289" cy="67959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89" y="3517149"/>
            <a:ext cx="6477000" cy="87756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9255" y="5013276"/>
            <a:ext cx="6663690" cy="1089634"/>
          </a:xfrm>
          <a:prstGeom prst="rect">
            <a:avLst/>
          </a:prstGeom>
        </p:spPr>
      </p:pic>
    </p:spTree>
    <p:extLst>
      <p:ext uri="{BB962C8B-B14F-4D97-AF65-F5344CB8AC3E}">
        <p14:creationId xmlns:p14="http://schemas.microsoft.com/office/powerpoint/2010/main" val="8857996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Application: image filtering </a:t>
            </a:r>
            <a:endParaRPr lang="en-US" sz="4000" dirty="0">
              <a:latin typeface="Arial" charset="0"/>
              <a:cs typeface="Arial" charset="0"/>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1509712"/>
            <a:ext cx="5029200" cy="5029200"/>
          </a:xfrm>
        </p:spPr>
      </p:pic>
    </p:spTree>
    <p:extLst>
      <p:ext uri="{BB962C8B-B14F-4D97-AF65-F5344CB8AC3E}">
        <p14:creationId xmlns:p14="http://schemas.microsoft.com/office/powerpoint/2010/main" val="18590315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Application: image </a:t>
            </a:r>
            <a:r>
              <a:rPr lang="en-US" sz="4000" dirty="0" smtClean="0"/>
              <a:t>analysis</a:t>
            </a:r>
            <a:endParaRPr lang="en-US" sz="4000" dirty="0">
              <a:latin typeface="Arial" charset="0"/>
              <a:cs typeface="Arial" charset="0"/>
            </a:endParaRPr>
          </a:p>
        </p:txBody>
      </p:sp>
      <p:sp>
        <p:nvSpPr>
          <p:cNvPr id="36867" name="Content Placeholder 2"/>
          <p:cNvSpPr>
            <a:spLocks noGrp="1"/>
          </p:cNvSpPr>
          <p:nvPr>
            <p:ph idx="1"/>
          </p:nvPr>
        </p:nvSpPr>
        <p:spPr>
          <a:xfrm>
            <a:off x="838200" y="1232533"/>
            <a:ext cx="8305800" cy="5488941"/>
          </a:xfrm>
        </p:spPr>
        <p:txBody>
          <a:bodyPr/>
          <a:lstStyle/>
          <a:p>
            <a:pPr marL="0" indent="0">
              <a:buNone/>
            </a:pPr>
            <a:endParaRPr lang="en-US" sz="2000" dirty="0" smtClean="0"/>
          </a:p>
          <a:p>
            <a:pPr marL="0" indent="0">
              <a:buNone/>
            </a:pPr>
            <a:r>
              <a:rPr lang="en-US" sz="1600" dirty="0"/>
              <a:t/>
            </a:r>
            <a:br>
              <a:rPr lang="en-US" sz="1600" dirty="0"/>
            </a:br>
            <a:endParaRPr lang="en-US" sz="1600" dirty="0"/>
          </a:p>
          <a:p>
            <a:pPr lvl="1">
              <a:lnSpc>
                <a:spcPct val="150000"/>
              </a:lnSpc>
            </a:pPr>
            <a:endParaRPr lang="en-US" sz="1600" dirty="0"/>
          </a:p>
          <a:p>
            <a:pPr>
              <a:lnSpc>
                <a:spcPct val="150000"/>
              </a:lnSpc>
            </a:pPr>
            <a:endParaRPr lang="en-US" sz="2000" dirty="0"/>
          </a:p>
          <a:p>
            <a:endParaRPr lang="en-US" sz="2000" dirty="0"/>
          </a:p>
          <a:p>
            <a:pPr marL="0" indent="0">
              <a:buNone/>
            </a:pPr>
            <a:endParaRPr lang="en-US" sz="2000" dirty="0" smtClean="0"/>
          </a:p>
          <a:p>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371600"/>
            <a:ext cx="6858000" cy="5181600"/>
          </a:xfrm>
          <a:prstGeom prst="rect">
            <a:avLst/>
          </a:prstGeom>
        </p:spPr>
      </p:pic>
    </p:spTree>
    <p:extLst>
      <p:ext uri="{BB962C8B-B14F-4D97-AF65-F5344CB8AC3E}">
        <p14:creationId xmlns:p14="http://schemas.microsoft.com/office/powerpoint/2010/main" val="9273768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Application: Edge </a:t>
            </a:r>
            <a:r>
              <a:rPr lang="en-US" sz="4000" dirty="0" smtClean="0"/>
              <a:t>detection</a:t>
            </a:r>
            <a:endParaRPr lang="en-US" sz="4000" dirty="0">
              <a:latin typeface="Arial" charset="0"/>
              <a:cs typeface="Arial" charset="0"/>
            </a:endParaRPr>
          </a:p>
        </p:txBody>
      </p:sp>
      <p:sp>
        <p:nvSpPr>
          <p:cNvPr id="36867" name="Content Placeholder 2"/>
          <p:cNvSpPr>
            <a:spLocks noGrp="1"/>
          </p:cNvSpPr>
          <p:nvPr>
            <p:ph idx="1"/>
          </p:nvPr>
        </p:nvSpPr>
        <p:spPr>
          <a:xfrm>
            <a:off x="838200" y="1232533"/>
            <a:ext cx="8305800" cy="5488941"/>
          </a:xfrm>
        </p:spPr>
        <p:txBody>
          <a:bodyPr/>
          <a:lstStyle/>
          <a:p>
            <a:pPr marL="0" indent="0">
              <a:buNone/>
            </a:pPr>
            <a:endParaRPr lang="en-US" sz="2000" dirty="0" smtClean="0"/>
          </a:p>
          <a:p>
            <a:pPr marL="0" indent="0">
              <a:buNone/>
            </a:pPr>
            <a:r>
              <a:rPr lang="en-US" sz="1600" dirty="0"/>
              <a:t/>
            </a:r>
            <a:br>
              <a:rPr lang="en-US" sz="1600" dirty="0"/>
            </a:br>
            <a:endParaRPr lang="en-US" sz="1600" dirty="0"/>
          </a:p>
          <a:p>
            <a:pPr lvl="1">
              <a:lnSpc>
                <a:spcPct val="150000"/>
              </a:lnSpc>
            </a:pPr>
            <a:endParaRPr lang="en-US" sz="1600" dirty="0"/>
          </a:p>
          <a:p>
            <a:pPr>
              <a:lnSpc>
                <a:spcPct val="150000"/>
              </a:lnSpc>
            </a:pPr>
            <a:endParaRPr lang="en-US" sz="2000" dirty="0"/>
          </a:p>
          <a:p>
            <a:endParaRPr lang="en-US" sz="2000" dirty="0"/>
          </a:p>
          <a:p>
            <a:pPr marL="0" indent="0">
              <a:buNone/>
            </a:pPr>
            <a:endParaRPr lang="en-US" sz="2000" dirty="0" smtClean="0"/>
          </a:p>
          <a:p>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855" y="1550729"/>
            <a:ext cx="3352800" cy="256502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1100" y="1550728"/>
            <a:ext cx="3506715" cy="256502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3855" y="4115750"/>
            <a:ext cx="3361293" cy="238854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9114" y="4115750"/>
            <a:ext cx="3372608" cy="2388543"/>
          </a:xfrm>
          <a:prstGeom prst="rect">
            <a:avLst/>
          </a:prstGeom>
        </p:spPr>
      </p:pic>
    </p:spTree>
    <p:extLst>
      <p:ext uri="{BB962C8B-B14F-4D97-AF65-F5344CB8AC3E}">
        <p14:creationId xmlns:p14="http://schemas.microsoft.com/office/powerpoint/2010/main" val="5673047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228600" y="592772"/>
            <a:ext cx="8492490" cy="639762"/>
          </a:xfrm>
        </p:spPr>
        <p:txBody>
          <a:bodyPr/>
          <a:lstStyle/>
          <a:p>
            <a:r>
              <a:rPr lang="en-US" sz="4000" dirty="0"/>
              <a:t>Application: image reconstruction </a:t>
            </a:r>
            <a:endParaRPr lang="en-US" sz="4000" dirty="0">
              <a:latin typeface="Arial" charset="0"/>
              <a:cs typeface="Arial"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1676400"/>
            <a:ext cx="9020501" cy="4679950"/>
          </a:xfrm>
          <a:prstGeom prst="rect">
            <a:avLst/>
          </a:prstGeom>
        </p:spPr>
      </p:pic>
    </p:spTree>
    <p:extLst>
      <p:ext uri="{BB962C8B-B14F-4D97-AF65-F5344CB8AC3E}">
        <p14:creationId xmlns:p14="http://schemas.microsoft.com/office/powerpoint/2010/main" val="21431240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Application: image </a:t>
            </a:r>
            <a:r>
              <a:rPr lang="en-US" sz="4000" dirty="0" smtClean="0"/>
              <a:t>compression</a:t>
            </a:r>
            <a:endParaRPr lang="en-US" sz="4000" dirty="0">
              <a:latin typeface="Arial" charset="0"/>
              <a:cs typeface="Arial" charset="0"/>
            </a:endParaRPr>
          </a:p>
        </p:txBody>
      </p:sp>
      <p:sp>
        <p:nvSpPr>
          <p:cNvPr id="36867" name="Content Placeholder 2"/>
          <p:cNvSpPr>
            <a:spLocks noGrp="1"/>
          </p:cNvSpPr>
          <p:nvPr>
            <p:ph idx="1"/>
          </p:nvPr>
        </p:nvSpPr>
        <p:spPr>
          <a:xfrm>
            <a:off x="838200" y="1232533"/>
            <a:ext cx="8305800" cy="5488941"/>
          </a:xfrm>
        </p:spPr>
        <p:txBody>
          <a:bodyPr/>
          <a:lstStyle/>
          <a:p>
            <a:r>
              <a:rPr lang="en-US" sz="2000" dirty="0"/>
              <a:t>Image compression based on 2D Discrete Fourier Transform and matrix minimization algorithm</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66197"/>
            <a:ext cx="7289800" cy="4267200"/>
          </a:xfrm>
          <a:prstGeom prst="rect">
            <a:avLst/>
          </a:prstGeom>
        </p:spPr>
      </p:pic>
    </p:spTree>
    <p:extLst>
      <p:ext uri="{BB962C8B-B14F-4D97-AF65-F5344CB8AC3E}">
        <p14:creationId xmlns:p14="http://schemas.microsoft.com/office/powerpoint/2010/main" val="14211865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p:cNvSpPr>
          <p:nvPr>
            <p:ph type="title"/>
          </p:nvPr>
        </p:nvSpPr>
        <p:spPr>
          <a:xfrm>
            <a:off x="228600" y="274638"/>
            <a:ext cx="8610600" cy="1143000"/>
          </a:xfrm>
        </p:spPr>
        <p:txBody>
          <a:bodyPr/>
          <a:lstStyle/>
          <a:p>
            <a:r>
              <a:rPr lang="en-US" sz="4000" dirty="0"/>
              <a:t>Summary</a:t>
            </a:r>
          </a:p>
        </p:txBody>
      </p:sp>
      <p:sp>
        <p:nvSpPr>
          <p:cNvPr id="4101" name="Rectangle 3"/>
          <p:cNvSpPr>
            <a:spLocks noGrp="1"/>
          </p:cNvSpPr>
          <p:nvPr>
            <p:ph type="body" idx="1"/>
          </p:nvPr>
        </p:nvSpPr>
        <p:spPr>
          <a:xfrm>
            <a:off x="457200" y="1600200"/>
            <a:ext cx="8686800" cy="4525963"/>
          </a:xfrm>
        </p:spPr>
        <p:txBody>
          <a:bodyPr/>
          <a:lstStyle/>
          <a:p>
            <a:pPr>
              <a:lnSpc>
                <a:spcPct val="150000"/>
              </a:lnSpc>
              <a:buClrTx/>
              <a:buSzTx/>
              <a:buFont typeface="Arial" charset="0"/>
              <a:buChar char="•"/>
            </a:pPr>
            <a:r>
              <a:rPr lang="en-US" dirty="0">
                <a:latin typeface="Calibri" pitchFamily="34" charset="0"/>
              </a:rPr>
              <a:t>Learn about Fourier </a:t>
            </a:r>
            <a:r>
              <a:rPr lang="en-US" dirty="0" smtClean="0">
                <a:latin typeface="Calibri" pitchFamily="34" charset="0"/>
              </a:rPr>
              <a:t>transform</a:t>
            </a:r>
          </a:p>
          <a:p>
            <a:pPr>
              <a:lnSpc>
                <a:spcPct val="150000"/>
              </a:lnSpc>
              <a:buClrTx/>
              <a:buSzTx/>
              <a:buFont typeface="Arial" charset="0"/>
              <a:buChar char="•"/>
            </a:pPr>
            <a:r>
              <a:rPr lang="en-US" dirty="0" smtClean="0">
                <a:latin typeface="Calibri" pitchFamily="34" charset="0"/>
              </a:rPr>
              <a:t>Learn </a:t>
            </a:r>
            <a:r>
              <a:rPr lang="en-US" dirty="0">
                <a:latin typeface="Calibri" pitchFamily="34" charset="0"/>
              </a:rPr>
              <a:t>how Fourier transform is applied in </a:t>
            </a:r>
            <a:r>
              <a:rPr lang="en-US" dirty="0" smtClean="0">
                <a:latin typeface="Calibri" pitchFamily="34" charset="0"/>
              </a:rPr>
              <a:t>image</a:t>
            </a:r>
          </a:p>
          <a:p>
            <a:pPr>
              <a:lnSpc>
                <a:spcPct val="150000"/>
              </a:lnSpc>
              <a:buClrTx/>
              <a:buSzTx/>
              <a:buFont typeface="Arial" charset="0"/>
              <a:buChar char="•"/>
            </a:pPr>
            <a:r>
              <a:rPr lang="en-US" dirty="0" smtClean="0">
                <a:latin typeface="Calibri" pitchFamily="34" charset="0"/>
              </a:rPr>
              <a:t>Understand </a:t>
            </a:r>
            <a:r>
              <a:rPr lang="en-US" dirty="0">
                <a:latin typeface="Calibri" pitchFamily="34" charset="0"/>
              </a:rPr>
              <a:t>and implement applications of Fourier transform such as: image filtering, image analysis, edge detection, image reconstruction, image compression</a:t>
            </a:r>
            <a:endParaRPr lang="en-US" dirty="0"/>
          </a:p>
        </p:txBody>
      </p:sp>
      <p:sp>
        <p:nvSpPr>
          <p:cNvPr id="2" name="Slide Number Placeholder 1"/>
          <p:cNvSpPr>
            <a:spLocks noGrp="1"/>
          </p:cNvSpPr>
          <p:nvPr>
            <p:ph type="sldNum" sz="quarter" idx="12"/>
          </p:nvPr>
        </p:nvSpPr>
        <p:spPr/>
        <p:txBody>
          <a:bodyPr/>
          <a:lstStyle/>
          <a:p>
            <a:pPr>
              <a:defRPr/>
            </a:pPr>
            <a:fld id="{017F965C-3CEB-45B2-B97C-76AD457A2442}" type="slidenum">
              <a:rPr lang="en-US" smtClean="0"/>
              <a:pPr>
                <a:defRPr/>
              </a:pPr>
              <a:t>17</a:t>
            </a:fld>
            <a:r>
              <a:rPr lang="en-US"/>
              <a:t>/11</a:t>
            </a:r>
            <a:endParaRPr lang="en-US" dirty="0"/>
          </a:p>
        </p:txBody>
      </p:sp>
    </p:spTree>
    <p:extLst>
      <p:ext uri="{BB962C8B-B14F-4D97-AF65-F5344CB8AC3E}">
        <p14:creationId xmlns:p14="http://schemas.microsoft.com/office/powerpoint/2010/main" val="10515024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p:cNvSpPr>
          <p:nvPr>
            <p:ph type="title"/>
          </p:nvPr>
        </p:nvSpPr>
        <p:spPr/>
        <p:txBody>
          <a:bodyPr/>
          <a:lstStyle/>
          <a:p>
            <a:r>
              <a:rPr lang="en-US" sz="4000" dirty="0"/>
              <a:t>Objectives</a:t>
            </a:r>
          </a:p>
        </p:txBody>
      </p:sp>
      <p:sp>
        <p:nvSpPr>
          <p:cNvPr id="3077" name="Rectangle 3"/>
          <p:cNvSpPr>
            <a:spLocks noGrp="1"/>
          </p:cNvSpPr>
          <p:nvPr>
            <p:ph type="body" idx="1"/>
          </p:nvPr>
        </p:nvSpPr>
        <p:spPr>
          <a:xfrm>
            <a:off x="457200" y="1219200"/>
            <a:ext cx="8686800" cy="5486400"/>
          </a:xfrm>
        </p:spPr>
        <p:txBody>
          <a:bodyPr/>
          <a:lstStyle/>
          <a:p>
            <a:pPr>
              <a:lnSpc>
                <a:spcPct val="150000"/>
              </a:lnSpc>
              <a:buClrTx/>
              <a:buSzTx/>
              <a:buFont typeface="Arial" charset="0"/>
              <a:buChar char="•"/>
            </a:pPr>
            <a:r>
              <a:rPr lang="en-US" sz="3000" dirty="0">
                <a:latin typeface="Calibri" charset="0"/>
                <a:ea typeface="Calibri" charset="0"/>
                <a:cs typeface="Calibri" charset="0"/>
              </a:rPr>
              <a:t>What </a:t>
            </a:r>
            <a:r>
              <a:rPr lang="en-US" sz="3000" dirty="0" smtClean="0">
                <a:latin typeface="Calibri" charset="0"/>
                <a:ea typeface="Calibri" charset="0"/>
                <a:cs typeface="Calibri" charset="0"/>
              </a:rPr>
              <a:t>is </a:t>
            </a:r>
            <a:r>
              <a:rPr lang="vi-VN" sz="3000" dirty="0" smtClean="0">
                <a:latin typeface="Calibri" charset="0"/>
                <a:ea typeface="Calibri" charset="0"/>
                <a:cs typeface="Calibri" charset="0"/>
              </a:rPr>
              <a:t>Fourier transform?</a:t>
            </a:r>
            <a:endParaRPr lang="en-US" sz="3000" dirty="0" smtClean="0">
              <a:latin typeface="Calibri" charset="0"/>
              <a:ea typeface="Calibri" charset="0"/>
              <a:cs typeface="Calibri" charset="0"/>
            </a:endParaRPr>
          </a:p>
          <a:p>
            <a:pPr>
              <a:lnSpc>
                <a:spcPct val="150000"/>
              </a:lnSpc>
              <a:buClrTx/>
              <a:buSzTx/>
              <a:buFont typeface="Arial" charset="0"/>
              <a:buChar char="•"/>
            </a:pPr>
            <a:r>
              <a:rPr lang="vi-VN" sz="3000" dirty="0">
                <a:latin typeface="Calibri" charset="0"/>
                <a:ea typeface="Calibri" charset="0"/>
                <a:cs typeface="Calibri" charset="0"/>
              </a:rPr>
              <a:t>Fourier </a:t>
            </a:r>
            <a:r>
              <a:rPr lang="vi-VN" sz="3000" dirty="0" smtClean="0">
                <a:latin typeface="Calibri" charset="0"/>
                <a:ea typeface="Calibri" charset="0"/>
                <a:cs typeface="Calibri" charset="0"/>
              </a:rPr>
              <a:t>transform of two- dimentional</a:t>
            </a:r>
            <a:endParaRPr lang="en-US" sz="3000" dirty="0" smtClean="0">
              <a:latin typeface="Calibri" charset="0"/>
              <a:ea typeface="Calibri" charset="0"/>
              <a:cs typeface="Calibri" charset="0"/>
            </a:endParaRPr>
          </a:p>
          <a:p>
            <a:pPr>
              <a:lnSpc>
                <a:spcPct val="150000"/>
              </a:lnSpc>
              <a:buClrTx/>
              <a:buSzTx/>
              <a:buFont typeface="Arial" charset="0"/>
              <a:buChar char="•"/>
            </a:pPr>
            <a:r>
              <a:rPr lang="vi-VN" sz="3000" dirty="0" smtClean="0">
                <a:latin typeface="Calibri" charset="0"/>
                <a:ea typeface="Calibri" charset="0"/>
                <a:cs typeface="Calibri" charset="0"/>
              </a:rPr>
              <a:t>Properties of Discrete </a:t>
            </a:r>
            <a:r>
              <a:rPr lang="vi-VN" sz="3000" dirty="0">
                <a:latin typeface="Calibri" charset="0"/>
                <a:ea typeface="Calibri" charset="0"/>
                <a:cs typeface="Calibri" charset="0"/>
              </a:rPr>
              <a:t>Fourier transform</a:t>
            </a:r>
            <a:endParaRPr lang="en-US" sz="3000" dirty="0" smtClean="0">
              <a:latin typeface="Calibri" charset="0"/>
              <a:ea typeface="Calibri" charset="0"/>
              <a:cs typeface="Calibri" charset="0"/>
            </a:endParaRPr>
          </a:p>
          <a:p>
            <a:pPr>
              <a:lnSpc>
                <a:spcPct val="150000"/>
              </a:lnSpc>
              <a:buClrTx/>
              <a:buSzTx/>
              <a:buFont typeface="Arial" charset="0"/>
              <a:buChar char="•"/>
            </a:pPr>
            <a:r>
              <a:rPr lang="en-US" sz="3000" dirty="0">
                <a:latin typeface="Calibri" charset="0"/>
                <a:ea typeface="Calibri" charset="0"/>
                <a:cs typeface="Calibri" charset="0"/>
              </a:rPr>
              <a:t>H</a:t>
            </a:r>
            <a:r>
              <a:rPr lang="en-US" sz="3000" dirty="0" smtClean="0">
                <a:latin typeface="Calibri" charset="0"/>
                <a:ea typeface="Calibri" charset="0"/>
                <a:cs typeface="Calibri" charset="0"/>
              </a:rPr>
              <a:t>ow </a:t>
            </a:r>
            <a:r>
              <a:rPr lang="en-US" sz="3000" dirty="0">
                <a:latin typeface="Calibri" charset="0"/>
                <a:ea typeface="Calibri" charset="0"/>
                <a:cs typeface="Calibri" charset="0"/>
              </a:rPr>
              <a:t>using the Fast Fourier Transform </a:t>
            </a:r>
            <a:endParaRPr lang="en-US" sz="3000" dirty="0" smtClean="0">
              <a:latin typeface="Calibri" charset="0"/>
              <a:ea typeface="Calibri" charset="0"/>
              <a:cs typeface="Calibri" charset="0"/>
            </a:endParaRPr>
          </a:p>
          <a:p>
            <a:pPr>
              <a:lnSpc>
                <a:spcPct val="150000"/>
              </a:lnSpc>
              <a:buClrTx/>
              <a:buSzTx/>
              <a:buFont typeface="Arial" charset="0"/>
              <a:buChar char="•"/>
            </a:pPr>
            <a:r>
              <a:rPr lang="en-US" sz="3000" dirty="0" smtClean="0">
                <a:latin typeface="Calibri" charset="0"/>
                <a:ea typeface="Calibri" charset="0"/>
                <a:cs typeface="Calibri" charset="0"/>
              </a:rPr>
              <a:t>Learn </a:t>
            </a:r>
            <a:r>
              <a:rPr lang="en-US" sz="3000" dirty="0">
                <a:latin typeface="Calibri" charset="0"/>
                <a:ea typeface="Calibri" charset="0"/>
                <a:cs typeface="Calibri" charset="0"/>
              </a:rPr>
              <a:t>how linear filters work and their </a:t>
            </a:r>
            <a:r>
              <a:rPr lang="en-US" sz="3000" dirty="0" smtClean="0">
                <a:latin typeface="Calibri" charset="0"/>
                <a:ea typeface="Calibri" charset="0"/>
                <a:cs typeface="Calibri" charset="0"/>
              </a:rPr>
              <a:t>implementation</a:t>
            </a:r>
          </a:p>
          <a:p>
            <a:pPr>
              <a:lnSpc>
                <a:spcPct val="150000"/>
              </a:lnSpc>
              <a:buClrTx/>
              <a:buSzTx/>
              <a:buFont typeface="Arial" charset="0"/>
              <a:buChar char="•"/>
            </a:pPr>
            <a:r>
              <a:rPr lang="en-US" sz="3000" dirty="0" smtClean="0">
                <a:latin typeface="Calibri" charset="0"/>
                <a:ea typeface="Calibri" charset="0"/>
                <a:cs typeface="Calibri" charset="0"/>
              </a:rPr>
              <a:t>Applications</a:t>
            </a:r>
          </a:p>
        </p:txBody>
      </p:sp>
    </p:spTree>
    <p:extLst>
      <p:ext uri="{BB962C8B-B14F-4D97-AF65-F5344CB8AC3E}">
        <p14:creationId xmlns:p14="http://schemas.microsoft.com/office/powerpoint/2010/main" val="2971645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Fourier </a:t>
            </a:r>
            <a:r>
              <a:rPr lang="en-US" sz="4000" dirty="0" smtClean="0"/>
              <a:t>Transform</a:t>
            </a:r>
            <a:endParaRPr lang="en-US" sz="4000" dirty="0">
              <a:latin typeface="Arial" charset="0"/>
              <a:cs typeface="Arial" charset="0"/>
            </a:endParaRPr>
          </a:p>
        </p:txBody>
      </p:sp>
      <p:sp>
        <p:nvSpPr>
          <p:cNvPr id="36867" name="Content Placeholder 2"/>
          <p:cNvSpPr>
            <a:spLocks noGrp="1"/>
          </p:cNvSpPr>
          <p:nvPr>
            <p:ph idx="1"/>
          </p:nvPr>
        </p:nvSpPr>
        <p:spPr>
          <a:xfrm>
            <a:off x="457200" y="1676400"/>
            <a:ext cx="8229600" cy="3429000"/>
          </a:xfrm>
        </p:spPr>
        <p:txBody>
          <a:bodyPr/>
          <a:lstStyle/>
          <a:p>
            <a:pPr>
              <a:lnSpc>
                <a:spcPct val="150000"/>
              </a:lnSpc>
            </a:pPr>
            <a:r>
              <a:rPr lang="en-US" sz="2000" dirty="0"/>
              <a:t>The Fourier Transform is a tool that breaks a waveform into an alternate representation, characterized by sine and cosines. </a:t>
            </a:r>
            <a:endParaRPr lang="en-US" sz="2000" dirty="0" smtClean="0"/>
          </a:p>
          <a:p>
            <a:pPr>
              <a:lnSpc>
                <a:spcPct val="150000"/>
              </a:lnSpc>
            </a:pPr>
            <a:r>
              <a:rPr lang="en-US" sz="2000" dirty="0" smtClean="0"/>
              <a:t>The </a:t>
            </a:r>
            <a:r>
              <a:rPr lang="en-US" sz="2000" dirty="0"/>
              <a:t>Fourier Transform shows that any waveform can be re-written as the sum of sinusoidal functions</a:t>
            </a:r>
            <a:r>
              <a:rPr lang="en-US" sz="2000" dirty="0" smtClean="0"/>
              <a:t>.</a:t>
            </a:r>
          </a:p>
          <a:p>
            <a:pPr>
              <a:lnSpc>
                <a:spcPct val="150000"/>
              </a:lnSpc>
            </a:pPr>
            <a:r>
              <a:rPr lang="en-US" sz="2000" dirty="0"/>
              <a:t>The Fourier Transform gives us a unique and powerful way of viewing these waveforms.</a:t>
            </a:r>
            <a:endParaRPr lang="en-US" sz="2000" dirty="0" smtClean="0"/>
          </a:p>
        </p:txBody>
      </p:sp>
      <p:sp>
        <p:nvSpPr>
          <p:cNvPr id="2" name="TextBox 1"/>
          <p:cNvSpPr txBox="1"/>
          <p:nvPr/>
        </p:nvSpPr>
        <p:spPr>
          <a:xfrm>
            <a:off x="1181100" y="5105400"/>
            <a:ext cx="6781800" cy="923330"/>
          </a:xfrm>
          <a:prstGeom prst="rect">
            <a:avLst/>
          </a:prstGeom>
          <a:noFill/>
        </p:spPr>
        <p:txBody>
          <a:bodyPr wrap="square" rtlCol="0">
            <a:spAutoFit/>
          </a:bodyPr>
          <a:lstStyle/>
          <a:p>
            <a:r>
              <a:rPr lang="en-US" i="1" dirty="0"/>
              <a:t>All waveforms, no matter what you scribble or observe in the universe, are actually just the sum of simple </a:t>
            </a:r>
            <a:r>
              <a:rPr lang="en-US" i="1" dirty="0">
                <a:hlinkClick r:id="rId3"/>
              </a:rPr>
              <a:t>sinusoids</a:t>
            </a:r>
            <a:r>
              <a:rPr lang="en-US" i="1" dirty="0"/>
              <a:t> of different frequencies.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Fourier </a:t>
            </a:r>
            <a:r>
              <a:rPr lang="en-US" sz="4000" dirty="0" smtClean="0"/>
              <a:t>Transform</a:t>
            </a:r>
            <a:endParaRPr lang="en-US" sz="4000" dirty="0">
              <a:latin typeface="Arial" charset="0"/>
              <a:cs typeface="Arial" charset="0"/>
            </a:endParaRPr>
          </a:p>
        </p:txBody>
      </p:sp>
      <p:sp>
        <p:nvSpPr>
          <p:cNvPr id="36867" name="Content Placeholder 2"/>
          <p:cNvSpPr>
            <a:spLocks noGrp="1"/>
          </p:cNvSpPr>
          <p:nvPr>
            <p:ph idx="1"/>
          </p:nvPr>
        </p:nvSpPr>
        <p:spPr>
          <a:xfrm>
            <a:off x="914400" y="4191367"/>
            <a:ext cx="8229600" cy="2347545"/>
          </a:xfrm>
        </p:spPr>
        <p:txBody>
          <a:bodyPr/>
          <a:lstStyle/>
          <a:p>
            <a:pPr marL="0" indent="0">
              <a:lnSpc>
                <a:spcPct val="150000"/>
              </a:lnSpc>
              <a:buNone/>
            </a:pPr>
            <a:endParaRPr lang="en-US" sz="2000" dirty="0"/>
          </a:p>
          <a:p>
            <a:pPr>
              <a:lnSpc>
                <a:spcPct val="150000"/>
              </a:lnSpc>
            </a:pPr>
            <a:r>
              <a:rPr lang="en-US" sz="2000" dirty="0"/>
              <a:t>The </a:t>
            </a:r>
            <a:r>
              <a:rPr lang="en-US" sz="2000" i="1" dirty="0"/>
              <a:t>Fourier transform </a:t>
            </a:r>
            <a:r>
              <a:rPr lang="en-US" sz="2000" dirty="0"/>
              <a:t>is simply a tabulation of the magnitude and phase response at each frequency </a:t>
            </a:r>
          </a:p>
          <a:p>
            <a:pPr>
              <a:lnSpc>
                <a:spcPct val="150000"/>
              </a:lnSpc>
            </a:pPr>
            <a:endParaRPr lang="en-US" sz="20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39210"/>
            <a:ext cx="6553200" cy="194548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3960450"/>
            <a:ext cx="3962400" cy="461834"/>
          </a:xfrm>
          <a:prstGeom prst="rect">
            <a:avLst/>
          </a:prstGeom>
        </p:spPr>
      </p:pic>
    </p:spTree>
    <p:extLst>
      <p:ext uri="{BB962C8B-B14F-4D97-AF65-F5344CB8AC3E}">
        <p14:creationId xmlns:p14="http://schemas.microsoft.com/office/powerpoint/2010/main" val="10678545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Fourier </a:t>
            </a:r>
            <a:r>
              <a:rPr lang="en-US" sz="4000" dirty="0" smtClean="0"/>
              <a:t>Transform</a:t>
            </a:r>
            <a:endParaRPr lang="en-US" sz="4000" dirty="0">
              <a:latin typeface="Arial" charset="0"/>
              <a:cs typeface="Arial" charset="0"/>
            </a:endParaRPr>
          </a:p>
        </p:txBody>
      </p:sp>
      <p:sp>
        <p:nvSpPr>
          <p:cNvPr id="36867" name="Content Placeholder 2"/>
          <p:cNvSpPr>
            <a:spLocks noGrp="1"/>
          </p:cNvSpPr>
          <p:nvPr>
            <p:ph idx="1"/>
          </p:nvPr>
        </p:nvSpPr>
        <p:spPr>
          <a:xfrm>
            <a:off x="914400" y="1232535"/>
            <a:ext cx="8229600" cy="5306378"/>
          </a:xfrm>
        </p:spPr>
        <p:txBody>
          <a:bodyPr/>
          <a:lstStyle/>
          <a:p>
            <a:endParaRPr lang="en-US" sz="2000" dirty="0" smtClean="0"/>
          </a:p>
          <a:p>
            <a:r>
              <a:rPr lang="en-US" sz="2000" dirty="0"/>
              <a:t>The Fourier transform </a:t>
            </a:r>
            <a:r>
              <a:rPr lang="en-US" sz="2000" dirty="0" smtClean="0"/>
              <a:t>pai</a:t>
            </a:r>
            <a:r>
              <a:rPr lang="en-US" sz="2000" dirty="0"/>
              <a:t>r</a:t>
            </a:r>
            <a:endParaRPr lang="en-US" sz="2000" dirty="0" smtClean="0"/>
          </a:p>
          <a:p>
            <a:endParaRPr lang="en-US" sz="2000" dirty="0"/>
          </a:p>
          <a:p>
            <a:endParaRPr lang="en-US" sz="2000" dirty="0" smtClean="0"/>
          </a:p>
          <a:p>
            <a:endParaRPr lang="en-US" sz="2000" dirty="0" smtClean="0"/>
          </a:p>
          <a:p>
            <a:r>
              <a:rPr lang="en-US" sz="2000" dirty="0" smtClean="0"/>
              <a:t>In </a:t>
            </a:r>
            <a:r>
              <a:rPr lang="en-US" sz="2000" dirty="0"/>
              <a:t>the continuous </a:t>
            </a:r>
            <a:r>
              <a:rPr lang="en-US" sz="2000" dirty="0" smtClean="0"/>
              <a:t>domain</a:t>
            </a:r>
          </a:p>
          <a:p>
            <a:endParaRPr lang="en-US" sz="2000" dirty="0"/>
          </a:p>
          <a:p>
            <a:endParaRPr lang="en-US" sz="2000" dirty="0" smtClean="0"/>
          </a:p>
          <a:p>
            <a:pPr marL="0" indent="0">
              <a:buNone/>
            </a:pPr>
            <a:endParaRPr lang="en-US" sz="2000" dirty="0" smtClean="0"/>
          </a:p>
          <a:p>
            <a:pPr marL="0" indent="0">
              <a:buNone/>
            </a:pPr>
            <a:endParaRPr lang="en-US" sz="2000" dirty="0" smtClean="0"/>
          </a:p>
          <a:p>
            <a:r>
              <a:rPr lang="en-US" sz="2000" dirty="0" smtClean="0"/>
              <a:t>In </a:t>
            </a:r>
            <a:r>
              <a:rPr lang="en-US" sz="2000" dirty="0"/>
              <a:t>the discrete domain </a:t>
            </a:r>
          </a:p>
          <a:p>
            <a:endParaRPr lang="en-US" sz="2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657600"/>
            <a:ext cx="3581400" cy="86972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9639" y="5410200"/>
            <a:ext cx="4024746" cy="10541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600" y="2118167"/>
            <a:ext cx="2373315" cy="756606"/>
          </a:xfrm>
          <a:prstGeom prst="rect">
            <a:avLst/>
          </a:prstGeom>
        </p:spPr>
      </p:pic>
    </p:spTree>
    <p:extLst>
      <p:ext uri="{BB962C8B-B14F-4D97-AF65-F5344CB8AC3E}">
        <p14:creationId xmlns:p14="http://schemas.microsoft.com/office/powerpoint/2010/main" val="1789376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Fourier </a:t>
            </a:r>
            <a:r>
              <a:rPr lang="en-US" sz="4000" dirty="0" smtClean="0"/>
              <a:t>Transform’s Properties</a:t>
            </a:r>
            <a:endParaRPr lang="en-US" sz="4000" dirty="0">
              <a:latin typeface="Arial" charset="0"/>
              <a:cs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90" y="1524000"/>
            <a:ext cx="7966710" cy="4867864"/>
          </a:xfrm>
          <a:prstGeom prst="rect">
            <a:avLst/>
          </a:prstGeom>
        </p:spPr>
      </p:pic>
    </p:spTree>
    <p:extLst>
      <p:ext uri="{BB962C8B-B14F-4D97-AF65-F5344CB8AC3E}">
        <p14:creationId xmlns:p14="http://schemas.microsoft.com/office/powerpoint/2010/main" val="12951663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Fourier </a:t>
            </a:r>
            <a:r>
              <a:rPr lang="en-US" sz="4000" dirty="0" smtClean="0"/>
              <a:t>Transform pairs</a:t>
            </a:r>
            <a:endParaRPr lang="en-US" sz="4000" dirty="0">
              <a:latin typeface="Arial" charset="0"/>
              <a:cs typeface="Arial" charset="0"/>
            </a:endParaRPr>
          </a:p>
        </p:txBody>
      </p:sp>
      <p:sp>
        <p:nvSpPr>
          <p:cNvPr id="36867" name="Content Placeholder 2"/>
          <p:cNvSpPr>
            <a:spLocks noGrp="1"/>
          </p:cNvSpPr>
          <p:nvPr>
            <p:ph idx="1"/>
          </p:nvPr>
        </p:nvSpPr>
        <p:spPr>
          <a:xfrm>
            <a:off x="838200" y="932851"/>
            <a:ext cx="8305800" cy="2607628"/>
          </a:xfrm>
        </p:spPr>
        <p:txBody>
          <a:bodyPr/>
          <a:lstStyle/>
          <a:p>
            <a:pPr marL="0" indent="0">
              <a:buNone/>
            </a:pPr>
            <a:endParaRPr lang="en-US" sz="2000" dirty="0" smtClean="0"/>
          </a:p>
          <a:p>
            <a:pPr>
              <a:lnSpc>
                <a:spcPct val="150000"/>
              </a:lnSpc>
            </a:pPr>
            <a:r>
              <a:rPr lang="en-US" sz="2000" dirty="0"/>
              <a:t>Impulse: The impulse response has a constant (all frequency) transform. </a:t>
            </a:r>
          </a:p>
          <a:p>
            <a:pPr>
              <a:lnSpc>
                <a:spcPct val="150000"/>
              </a:lnSpc>
            </a:pPr>
            <a:r>
              <a:rPr lang="en-US" sz="2000" dirty="0"/>
              <a:t>Shifted impulse: The shifted impulse has unit magnitude and linear phase. </a:t>
            </a:r>
            <a:endParaRPr lang="en-US" sz="2000" dirty="0" smtClean="0"/>
          </a:p>
          <a:p>
            <a:pPr>
              <a:lnSpc>
                <a:spcPct val="150000"/>
              </a:lnSpc>
            </a:pPr>
            <a:r>
              <a:rPr lang="en-US" sz="2000" dirty="0"/>
              <a:t>Box filter: The box (moving average) filter </a:t>
            </a:r>
          </a:p>
          <a:p>
            <a:pPr>
              <a:lnSpc>
                <a:spcPct val="150000"/>
              </a:lnSpc>
            </a:pPr>
            <a:endParaRPr lang="en-US" sz="2000" dirty="0"/>
          </a:p>
          <a:p>
            <a:endParaRPr lang="en-US" sz="2000" dirty="0"/>
          </a:p>
          <a:p>
            <a:pPr marL="0" indent="0">
              <a:buNone/>
            </a:pPr>
            <a:endParaRPr lang="en-US" sz="2000" dirty="0" smtClean="0"/>
          </a:p>
          <a:p>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051" y="3810001"/>
            <a:ext cx="7688810" cy="49265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51" y="4503185"/>
            <a:ext cx="7640749" cy="1853166"/>
          </a:xfrm>
          <a:prstGeom prst="rect">
            <a:avLst/>
          </a:prstGeom>
        </p:spPr>
      </p:pic>
    </p:spTree>
    <p:extLst>
      <p:ext uri="{BB962C8B-B14F-4D97-AF65-F5344CB8AC3E}">
        <p14:creationId xmlns:p14="http://schemas.microsoft.com/office/powerpoint/2010/main" val="9176792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Fourier </a:t>
            </a:r>
            <a:r>
              <a:rPr lang="en-US" sz="4000" dirty="0" smtClean="0"/>
              <a:t>Transform pairs</a:t>
            </a:r>
            <a:endParaRPr lang="en-US" sz="4000" dirty="0">
              <a:latin typeface="Arial" charset="0"/>
              <a:cs typeface="Arial" charset="0"/>
            </a:endParaRPr>
          </a:p>
        </p:txBody>
      </p:sp>
      <p:sp>
        <p:nvSpPr>
          <p:cNvPr id="36867" name="Content Placeholder 2"/>
          <p:cNvSpPr>
            <a:spLocks noGrp="1"/>
          </p:cNvSpPr>
          <p:nvPr>
            <p:ph idx="1"/>
          </p:nvPr>
        </p:nvSpPr>
        <p:spPr>
          <a:xfrm>
            <a:off x="838200" y="932851"/>
            <a:ext cx="8305800" cy="2607628"/>
          </a:xfrm>
        </p:spPr>
        <p:txBody>
          <a:bodyPr/>
          <a:lstStyle/>
          <a:p>
            <a:pPr marL="0" indent="0">
              <a:buNone/>
            </a:pPr>
            <a:endParaRPr lang="en-US" sz="2000" dirty="0" smtClean="0"/>
          </a:p>
          <a:p>
            <a:pPr>
              <a:lnSpc>
                <a:spcPct val="150000"/>
              </a:lnSpc>
            </a:pPr>
            <a:r>
              <a:rPr lang="en-US" sz="2000" dirty="0"/>
              <a:t>Tent: The piecewise linear tent </a:t>
            </a:r>
            <a:r>
              <a:rPr lang="en-US" sz="2000" dirty="0" smtClean="0"/>
              <a:t>function</a:t>
            </a:r>
            <a:endParaRPr lang="en-US" sz="2000" dirty="0"/>
          </a:p>
          <a:p>
            <a:pPr>
              <a:lnSpc>
                <a:spcPct val="150000"/>
              </a:lnSpc>
            </a:pPr>
            <a:r>
              <a:rPr lang="en-US" sz="2000" dirty="0"/>
              <a:t>Gaussian: The (unit area) Gaussian of width </a:t>
            </a:r>
            <a:r>
              <a:rPr lang="en-US" sz="2000" dirty="0" err="1"/>
              <a:t>σ</a:t>
            </a:r>
            <a:r>
              <a:rPr lang="en-US" sz="2000" dirty="0"/>
              <a:t> </a:t>
            </a:r>
          </a:p>
          <a:p>
            <a:pPr>
              <a:lnSpc>
                <a:spcPct val="150000"/>
              </a:lnSpc>
            </a:pPr>
            <a:r>
              <a:rPr lang="en-US" sz="2000" dirty="0" err="1"/>
              <a:t>Laplacian</a:t>
            </a:r>
            <a:r>
              <a:rPr lang="en-US" sz="2000" dirty="0"/>
              <a:t> of Gaussian: The second derivative of a Gaussian of width </a:t>
            </a:r>
            <a:r>
              <a:rPr lang="en-US" sz="2000" dirty="0" err="1"/>
              <a:t>σ</a:t>
            </a:r>
            <a:r>
              <a:rPr lang="en-US" sz="2000" dirty="0"/>
              <a:t> </a:t>
            </a:r>
          </a:p>
          <a:p>
            <a:pPr>
              <a:lnSpc>
                <a:spcPct val="150000"/>
              </a:lnSpc>
            </a:pPr>
            <a:endParaRPr lang="en-US" sz="2000" dirty="0"/>
          </a:p>
          <a:p>
            <a:pPr>
              <a:lnSpc>
                <a:spcPct val="150000"/>
              </a:lnSpc>
            </a:pPr>
            <a:endParaRPr lang="en-US" sz="2000" dirty="0"/>
          </a:p>
          <a:p>
            <a:endParaRPr lang="en-US" sz="2000" dirty="0"/>
          </a:p>
          <a:p>
            <a:pPr marL="0" indent="0">
              <a:buNone/>
            </a:pPr>
            <a:endParaRPr lang="en-US" sz="2000" dirty="0" smtClean="0"/>
          </a:p>
          <a:p>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051" y="3810001"/>
            <a:ext cx="7688810" cy="49265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50" y="4419600"/>
            <a:ext cx="7688811" cy="1936750"/>
          </a:xfrm>
          <a:prstGeom prst="rect">
            <a:avLst/>
          </a:prstGeom>
        </p:spPr>
      </p:pic>
    </p:spTree>
    <p:extLst>
      <p:ext uri="{BB962C8B-B14F-4D97-AF65-F5344CB8AC3E}">
        <p14:creationId xmlns:p14="http://schemas.microsoft.com/office/powerpoint/2010/main" val="17390006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Fourier </a:t>
            </a:r>
            <a:r>
              <a:rPr lang="en-US" sz="4000" dirty="0" smtClean="0"/>
              <a:t>Transform pairs</a:t>
            </a:r>
            <a:endParaRPr lang="en-US" sz="4000" dirty="0">
              <a:latin typeface="Arial" charset="0"/>
              <a:cs typeface="Arial" charset="0"/>
            </a:endParaRPr>
          </a:p>
        </p:txBody>
      </p:sp>
      <p:sp>
        <p:nvSpPr>
          <p:cNvPr id="36867" name="Content Placeholder 2"/>
          <p:cNvSpPr>
            <a:spLocks noGrp="1"/>
          </p:cNvSpPr>
          <p:nvPr>
            <p:ph idx="1"/>
          </p:nvPr>
        </p:nvSpPr>
        <p:spPr>
          <a:xfrm>
            <a:off x="838200" y="932851"/>
            <a:ext cx="8305800" cy="2607628"/>
          </a:xfrm>
        </p:spPr>
        <p:txBody>
          <a:bodyPr/>
          <a:lstStyle/>
          <a:p>
            <a:pPr marL="0" indent="0">
              <a:buNone/>
            </a:pPr>
            <a:endParaRPr lang="en-US" sz="2000" dirty="0" smtClean="0"/>
          </a:p>
          <a:p>
            <a:pPr>
              <a:lnSpc>
                <a:spcPct val="150000"/>
              </a:lnSpc>
            </a:pPr>
            <a:r>
              <a:rPr lang="en-US" sz="2000" dirty="0"/>
              <a:t>Gabor: The even Gabor function </a:t>
            </a:r>
          </a:p>
          <a:p>
            <a:pPr>
              <a:lnSpc>
                <a:spcPct val="150000"/>
              </a:lnSpc>
            </a:pPr>
            <a:r>
              <a:rPr lang="en-US" sz="2000" dirty="0" err="1"/>
              <a:t>Unsharp</a:t>
            </a:r>
            <a:r>
              <a:rPr lang="en-US" sz="2000" dirty="0"/>
              <a:t> mask: The </a:t>
            </a:r>
            <a:r>
              <a:rPr lang="en-US" sz="2000" dirty="0" err="1"/>
              <a:t>unsharp</a:t>
            </a:r>
            <a:r>
              <a:rPr lang="en-US" sz="2000" dirty="0"/>
              <a:t> mask </a:t>
            </a:r>
          </a:p>
          <a:p>
            <a:pPr>
              <a:lnSpc>
                <a:spcPct val="150000"/>
              </a:lnSpc>
            </a:pPr>
            <a:r>
              <a:rPr lang="en-US" sz="2000" dirty="0"/>
              <a:t>Windowed </a:t>
            </a:r>
            <a:r>
              <a:rPr lang="en-US" sz="2000" dirty="0" err="1"/>
              <a:t>sinc</a:t>
            </a:r>
            <a:r>
              <a:rPr lang="en-US" sz="2000" dirty="0"/>
              <a:t>: The windowed (masked) </a:t>
            </a:r>
            <a:r>
              <a:rPr lang="en-US" sz="2000" dirty="0" err="1"/>
              <a:t>sinc</a:t>
            </a:r>
            <a:r>
              <a:rPr lang="en-US" sz="2000" dirty="0"/>
              <a:t> function </a:t>
            </a:r>
          </a:p>
          <a:p>
            <a:pPr>
              <a:lnSpc>
                <a:spcPct val="150000"/>
              </a:lnSpc>
            </a:pPr>
            <a:endParaRPr lang="en-US" sz="2000" dirty="0"/>
          </a:p>
          <a:p>
            <a:endParaRPr lang="en-US" sz="2000" dirty="0"/>
          </a:p>
          <a:p>
            <a:pPr marL="0" indent="0">
              <a:buNone/>
            </a:pPr>
            <a:endParaRPr lang="en-US" sz="2000" dirty="0" smtClean="0"/>
          </a:p>
          <a:p>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051" y="3810001"/>
            <a:ext cx="7688810" cy="49265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50" y="4302652"/>
            <a:ext cx="7688811" cy="2053697"/>
          </a:xfrm>
          <a:prstGeom prst="rect">
            <a:avLst/>
          </a:prstGeom>
        </p:spPr>
      </p:pic>
    </p:spTree>
    <p:extLst>
      <p:ext uri="{BB962C8B-B14F-4D97-AF65-F5344CB8AC3E}">
        <p14:creationId xmlns:p14="http://schemas.microsoft.com/office/powerpoint/2010/main" val="128951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4190</TotalTime>
  <Words>581</Words>
  <Application>Microsoft Macintosh PowerPoint</Application>
  <PresentationFormat>On-screen Show (4:3)</PresentationFormat>
  <Paragraphs>126</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Wingdings</vt:lpstr>
      <vt:lpstr>Arial</vt:lpstr>
      <vt:lpstr>Office Theme</vt:lpstr>
      <vt:lpstr>Image processing - Fourier transforms</vt:lpstr>
      <vt:lpstr>Objectives</vt:lpstr>
      <vt:lpstr>Fourier Transform</vt:lpstr>
      <vt:lpstr>Fourier Transform</vt:lpstr>
      <vt:lpstr>Fourier Transform</vt:lpstr>
      <vt:lpstr>Fourier Transform’s Properties</vt:lpstr>
      <vt:lpstr>Fourier Transform pairs</vt:lpstr>
      <vt:lpstr>Fourier Transform pairs</vt:lpstr>
      <vt:lpstr>Fourier Transform pairs</vt:lpstr>
      <vt:lpstr>The small discrete kernels </vt:lpstr>
      <vt:lpstr>2D Fourier Transform</vt:lpstr>
      <vt:lpstr>Application: image filtering </vt:lpstr>
      <vt:lpstr>Application: image analysis</vt:lpstr>
      <vt:lpstr>Application: Edge detection</vt:lpstr>
      <vt:lpstr>Application: image reconstruction </vt:lpstr>
      <vt:lpstr>Application: image compression</vt:lpstr>
      <vt:lpstr>Summary</vt:lpstr>
    </vt:vector>
  </TitlesOfParts>
  <Company>FPT-Uni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Java- Introduction</dc:title>
  <dc:creator>DuyDT</dc:creator>
  <cp:lastModifiedBy>Microsoft Office User</cp:lastModifiedBy>
  <cp:revision>562</cp:revision>
  <dcterms:created xsi:type="dcterms:W3CDTF">2007-08-21T04:43:22Z</dcterms:created>
  <dcterms:modified xsi:type="dcterms:W3CDTF">2021-10-04T15:29:22Z</dcterms:modified>
</cp:coreProperties>
</file>